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7" r:id="rId8"/>
    <p:sldId id="259" r:id="rId9"/>
    <p:sldId id="260" r:id="rId10"/>
    <p:sldId id="261" r:id="rId11"/>
    <p:sldId id="262" r:id="rId12"/>
    <p:sldId id="263" r:id="rId13"/>
    <p:sldId id="269" r:id="rId14"/>
    <p:sldId id="264" r:id="rId15"/>
    <p:sldId id="266" r:id="rId16"/>
    <p:sldId id="267" r:id="rId17"/>
    <p:sldId id="268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2B864D-2AC1-4835-B023-5BD3DFFC000D}" type="doc">
      <dgm:prSet loTypeId="urn:microsoft.com/office/officeart/2005/8/layout/arrow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D5D00E-DD65-4B27-BC1A-8929737DBBB4}">
      <dgm:prSet phldrT="[Text]"/>
      <dgm:spPr/>
      <dgm:t>
        <a:bodyPr/>
        <a:lstStyle/>
        <a:p>
          <a:r>
            <a:rPr lang="en-US" dirty="0"/>
            <a:t>Ability Management</a:t>
          </a:r>
        </a:p>
      </dgm:t>
    </dgm:pt>
    <dgm:pt modelId="{F5901158-93A5-4DFB-873E-C55D6C575F2E}" type="parTrans" cxnId="{D97921C7-A096-4147-8600-594E5DE7C25C}">
      <dgm:prSet/>
      <dgm:spPr/>
      <dgm:t>
        <a:bodyPr/>
        <a:lstStyle/>
        <a:p>
          <a:endParaRPr lang="en-US"/>
        </a:p>
      </dgm:t>
    </dgm:pt>
    <dgm:pt modelId="{744AFFE7-A1FB-411C-82FE-9A47140C38DB}" type="sibTrans" cxnId="{D97921C7-A096-4147-8600-594E5DE7C25C}">
      <dgm:prSet/>
      <dgm:spPr/>
      <dgm:t>
        <a:bodyPr/>
        <a:lstStyle/>
        <a:p>
          <a:endParaRPr lang="en-US"/>
        </a:p>
      </dgm:t>
    </dgm:pt>
    <dgm:pt modelId="{625B2A34-3AF5-4F9E-B1DD-668073770F7F}">
      <dgm:prSet phldrT="[Text]"/>
      <dgm:spPr/>
      <dgm:t>
        <a:bodyPr/>
        <a:lstStyle/>
        <a:p>
          <a:r>
            <a:rPr lang="en-US" dirty="0"/>
            <a:t>Disability</a:t>
          </a:r>
        </a:p>
        <a:p>
          <a:r>
            <a:rPr lang="en-US" dirty="0"/>
            <a:t>Management </a:t>
          </a:r>
        </a:p>
      </dgm:t>
    </dgm:pt>
    <dgm:pt modelId="{22C9E049-BCF0-4849-9C42-AEC1DADD8990}" type="parTrans" cxnId="{8D339D49-D20D-4A96-807E-02EDFF64A6F2}">
      <dgm:prSet/>
      <dgm:spPr/>
      <dgm:t>
        <a:bodyPr/>
        <a:lstStyle/>
        <a:p>
          <a:endParaRPr lang="en-US"/>
        </a:p>
      </dgm:t>
    </dgm:pt>
    <dgm:pt modelId="{D3F10936-8A1A-4440-9A36-01C90C2D91F4}" type="sibTrans" cxnId="{8D339D49-D20D-4A96-807E-02EDFF64A6F2}">
      <dgm:prSet/>
      <dgm:spPr/>
      <dgm:t>
        <a:bodyPr/>
        <a:lstStyle/>
        <a:p>
          <a:endParaRPr lang="en-US"/>
        </a:p>
      </dgm:t>
    </dgm:pt>
    <dgm:pt modelId="{8C77365C-59BE-44FA-8155-45E8272CF612}" type="pres">
      <dgm:prSet presAssocID="{4C2B864D-2AC1-4835-B023-5BD3DFFC000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3103A0-CF2D-4C93-961C-6F60F0B4AD47}" type="pres">
      <dgm:prSet presAssocID="{6CD5D00E-DD65-4B27-BC1A-8929737DBBB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08CCF-E40B-46DE-89D4-4F3DE5A34780}" type="pres">
      <dgm:prSet presAssocID="{625B2A34-3AF5-4F9E-B1DD-668073770F7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93488E-7773-4F01-84E0-CE6E6AC3EAE2}" type="presOf" srcId="{625B2A34-3AF5-4F9E-B1DD-668073770F7F}" destId="{13008CCF-E40B-46DE-89D4-4F3DE5A34780}" srcOrd="0" destOrd="0" presId="urn:microsoft.com/office/officeart/2005/8/layout/arrow1"/>
    <dgm:cxn modelId="{51EA58EA-D967-48DA-B1FE-B42AEE8CBC0B}" type="presOf" srcId="{6CD5D00E-DD65-4B27-BC1A-8929737DBBB4}" destId="{913103A0-CF2D-4C93-961C-6F60F0B4AD47}" srcOrd="0" destOrd="0" presId="urn:microsoft.com/office/officeart/2005/8/layout/arrow1"/>
    <dgm:cxn modelId="{8D339D49-D20D-4A96-807E-02EDFF64A6F2}" srcId="{4C2B864D-2AC1-4835-B023-5BD3DFFC000D}" destId="{625B2A34-3AF5-4F9E-B1DD-668073770F7F}" srcOrd="1" destOrd="0" parTransId="{22C9E049-BCF0-4849-9C42-AEC1DADD8990}" sibTransId="{D3F10936-8A1A-4440-9A36-01C90C2D91F4}"/>
    <dgm:cxn modelId="{D97921C7-A096-4147-8600-594E5DE7C25C}" srcId="{4C2B864D-2AC1-4835-B023-5BD3DFFC000D}" destId="{6CD5D00E-DD65-4B27-BC1A-8929737DBBB4}" srcOrd="0" destOrd="0" parTransId="{F5901158-93A5-4DFB-873E-C55D6C575F2E}" sibTransId="{744AFFE7-A1FB-411C-82FE-9A47140C38DB}"/>
    <dgm:cxn modelId="{B79E98BB-96E1-4923-8A90-9479A32909FE}" type="presOf" srcId="{4C2B864D-2AC1-4835-B023-5BD3DFFC000D}" destId="{8C77365C-59BE-44FA-8155-45E8272CF612}" srcOrd="0" destOrd="0" presId="urn:microsoft.com/office/officeart/2005/8/layout/arrow1"/>
    <dgm:cxn modelId="{8474B300-EE8D-4021-A15F-DCF3DCC7CCF2}" type="presParOf" srcId="{8C77365C-59BE-44FA-8155-45E8272CF612}" destId="{913103A0-CF2D-4C93-961C-6F60F0B4AD47}" srcOrd="0" destOrd="0" presId="urn:microsoft.com/office/officeart/2005/8/layout/arrow1"/>
    <dgm:cxn modelId="{C76C0165-F0CC-4ADE-9613-F94BDE6C2778}" type="presParOf" srcId="{8C77365C-59BE-44FA-8155-45E8272CF612}" destId="{13008CCF-E40B-46DE-89D4-4F3DE5A3478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103A0-CF2D-4C93-961C-6F60F0B4AD47}">
      <dsp:nvSpPr>
        <dsp:cNvPr id="0" name=""/>
        <dsp:cNvSpPr/>
      </dsp:nvSpPr>
      <dsp:spPr>
        <a:xfrm rot="16200000">
          <a:off x="338" y="307088"/>
          <a:ext cx="3881623" cy="3881623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Ability Management</a:t>
          </a:r>
        </a:p>
      </dsp:txBody>
      <dsp:txXfrm rot="5400000">
        <a:off x="679622" y="1277494"/>
        <a:ext cx="3202339" cy="1940811"/>
      </dsp:txXfrm>
    </dsp:sp>
    <dsp:sp modelId="{13008CCF-E40B-46DE-89D4-4F3DE5A34780}">
      <dsp:nvSpPr>
        <dsp:cNvPr id="0" name=""/>
        <dsp:cNvSpPr/>
      </dsp:nvSpPr>
      <dsp:spPr>
        <a:xfrm rot="5400000">
          <a:off x="4271437" y="307088"/>
          <a:ext cx="3881623" cy="3881623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Disability</a:t>
          </a:r>
        </a:p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Management </a:t>
          </a:r>
        </a:p>
      </dsp:txBody>
      <dsp:txXfrm rot="-5400000">
        <a:off x="4271437" y="1277494"/>
        <a:ext cx="3202339" cy="1940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657600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WORKER CARE SPECTRUM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Dr.Doss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Prakash S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&amp; Head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 Of Community Pt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 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Chh.Sambhajinagar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Ability Management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7697" y="4338935"/>
            <a:ext cx="3304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Placement &amp; Prevention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168" y="1828800"/>
            <a:ext cx="1433406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Job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Analysis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017" y="3541693"/>
            <a:ext cx="1848583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Job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Description </a:t>
            </a:r>
          </a:p>
        </p:txBody>
      </p:sp>
      <p:sp>
        <p:nvSpPr>
          <p:cNvPr id="8" name="Oval 7"/>
          <p:cNvSpPr/>
          <p:nvPr/>
        </p:nvSpPr>
        <p:spPr>
          <a:xfrm>
            <a:off x="2514600" y="3429000"/>
            <a:ext cx="1295400" cy="91440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Job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Offer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7200" y="3439180"/>
            <a:ext cx="2460610" cy="954107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Job Placement </a:t>
            </a:r>
          </a:p>
          <a:p>
            <a:r>
              <a:rPr lang="en-US" sz="2800" dirty="0"/>
              <a:t>Assessment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48394" y="1686580"/>
            <a:ext cx="3208955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Education &amp; Training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2647" y="2524780"/>
            <a:ext cx="2955553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Work Conditioning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00794" y="4810780"/>
            <a:ext cx="2678618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Job Modification </a:t>
            </a:r>
          </a:p>
        </p:txBody>
      </p:sp>
      <p:sp>
        <p:nvSpPr>
          <p:cNvPr id="13" name="Oval 12"/>
          <p:cNvSpPr/>
          <p:nvPr/>
        </p:nvSpPr>
        <p:spPr>
          <a:xfrm>
            <a:off x="7315200" y="3429000"/>
            <a:ext cx="1752600" cy="914400"/>
          </a:xfrm>
          <a:prstGeom prst="ellipse">
            <a:avLst/>
          </a:prstGeo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Placement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143000" y="2895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33600" y="3962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10000" y="4038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76800" y="1905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53000" y="281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056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53000" y="5105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8229600" y="43434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76800" y="19050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53000" y="44196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839200" y="1905000"/>
            <a:ext cx="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58200" y="27432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610600" y="19050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1752600"/>
          </a:xfrm>
        </p:spPr>
        <p:txBody>
          <a:bodyPr/>
          <a:lstStyle/>
          <a:p>
            <a:pPr>
              <a:buNone/>
            </a:pPr>
            <a:r>
              <a:rPr lang="en-US" dirty="0"/>
              <a:t>Can be divided into two components</a:t>
            </a:r>
          </a:p>
          <a:p>
            <a:r>
              <a:rPr lang="en-US" dirty="0"/>
              <a:t>The tasks involved</a:t>
            </a:r>
          </a:p>
          <a:p>
            <a:r>
              <a:rPr lang="en-US" dirty="0"/>
              <a:t>Persons interaction within the job site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429000"/>
            <a:ext cx="868680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Every job consists of a series of tasks done over a period of time.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PT (Industrial Therapist) along with company develop JD with details of physical demands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Eg</a:t>
            </a:r>
            <a:r>
              <a:rPr lang="en-US" sz="2000" dirty="0"/>
              <a:t> : Lift, bends, push / pull, material handling requirements, repetitions, duration.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150584"/>
            <a:ext cx="8686800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Machine should be employee friendly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Mechanical engineer who designs the machine should consider human factor prior to development.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Eg</a:t>
            </a:r>
            <a:r>
              <a:rPr lang="en-US" sz="2000" dirty="0"/>
              <a:t> : Working height of machines, counters, shelves, doors, windows should be analyzed best to match the worker to the work site.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983468"/>
            <a:ext cx="1438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Task Analysis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736068"/>
            <a:ext cx="178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Job Site Analysis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PLACEMENT ASSESSMENT (JPA)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AKA Pre placement assessment </a:t>
            </a:r>
          </a:p>
          <a:p>
            <a:r>
              <a:rPr lang="en-US" dirty="0"/>
              <a:t>Objectively measures workers capability in variety of tasks related to the jobs available </a:t>
            </a:r>
          </a:p>
          <a:p>
            <a:r>
              <a:rPr lang="en-US" dirty="0"/>
              <a:t>Interface between the worker &amp; the job site</a:t>
            </a:r>
          </a:p>
          <a:p>
            <a:r>
              <a:rPr lang="en-US" dirty="0"/>
              <a:t>Helps in two reasons </a:t>
            </a:r>
          </a:p>
          <a:p>
            <a:r>
              <a:rPr lang="en-US" dirty="0"/>
              <a:t>1) Worker is placed in job so that he / she can work safely</a:t>
            </a:r>
          </a:p>
          <a:p>
            <a:r>
              <a:rPr lang="en-US" dirty="0"/>
              <a:t>2) Unknown weakness / ROM deficit can be detected and addressed so that the worker performs the job better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Capacity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Goal setting </a:t>
            </a:r>
          </a:p>
          <a:p>
            <a:r>
              <a:rPr lang="en-US" dirty="0"/>
              <a:t>Clinic Vs Functional ADL</a:t>
            </a:r>
          </a:p>
          <a:p>
            <a:r>
              <a:rPr lang="en-US" dirty="0"/>
              <a:t>Knee flexion of 120 deg Vs Steeping up into bus </a:t>
            </a:r>
          </a:p>
          <a:p>
            <a:r>
              <a:rPr lang="en-US" dirty="0"/>
              <a:t>Clinician focus on Knee and ignore the total gait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Scales to JPA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Functional Capacity Assessment</a:t>
            </a:r>
          </a:p>
          <a:p>
            <a:r>
              <a:rPr lang="en-US" dirty="0"/>
              <a:t>Physical Capacity Evaluation </a:t>
            </a:r>
          </a:p>
          <a:p>
            <a:r>
              <a:rPr lang="en-US" dirty="0"/>
              <a:t>Work Assessment</a:t>
            </a:r>
          </a:p>
          <a:p>
            <a:r>
              <a:rPr lang="en-US" dirty="0"/>
              <a:t>Workers Functional Capacity Assessment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784" t="11134" r="50270" b="17611"/>
          <a:stretch>
            <a:fillRect/>
          </a:stretch>
        </p:blipFill>
        <p:spPr bwMode="auto">
          <a:xfrm>
            <a:off x="1447800" y="1828800"/>
            <a:ext cx="647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50270" t="17611" r="3243" b="14373"/>
          <a:stretch>
            <a:fillRect/>
          </a:stretch>
        </p:blipFill>
        <p:spPr bwMode="auto">
          <a:xfrm>
            <a:off x="1219200" y="4191000"/>
            <a:ext cx="6553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Disability Management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7697" y="4338935"/>
            <a:ext cx="3304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Placement &amp; Prevention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2514600"/>
            <a:ext cx="774571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FCA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3465493"/>
            <a:ext cx="107273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Acute </a:t>
            </a:r>
          </a:p>
          <a:p>
            <a:pPr algn="ctr"/>
            <a:r>
              <a:rPr lang="en-US" sz="2800" dirty="0"/>
              <a:t>Care </a:t>
            </a:r>
          </a:p>
        </p:txBody>
      </p:sp>
      <p:sp>
        <p:nvSpPr>
          <p:cNvPr id="8" name="Oval 7"/>
          <p:cNvSpPr/>
          <p:nvPr/>
        </p:nvSpPr>
        <p:spPr>
          <a:xfrm>
            <a:off x="76200" y="3505200"/>
            <a:ext cx="14478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Injury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4495800"/>
            <a:ext cx="3048000" cy="52322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Job Modification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51158" y="1905000"/>
            <a:ext cx="1789272" cy="95410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Work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Hardening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7201" y="3286780"/>
            <a:ext cx="2057400" cy="95410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Work </a:t>
            </a:r>
          </a:p>
          <a:p>
            <a:pPr algn="ctr"/>
            <a:r>
              <a:rPr lang="en-US" sz="2800" dirty="0"/>
              <a:t>Conditioning </a:t>
            </a:r>
          </a:p>
        </p:txBody>
      </p:sp>
      <p:sp>
        <p:nvSpPr>
          <p:cNvPr id="13" name="Oval 12"/>
          <p:cNvSpPr/>
          <p:nvPr/>
        </p:nvSpPr>
        <p:spPr>
          <a:xfrm>
            <a:off x="7315200" y="3429000"/>
            <a:ext cx="17526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Exit </a:t>
            </a:r>
          </a:p>
          <a:p>
            <a:pPr algn="ctr"/>
            <a:r>
              <a:rPr lang="en-US" sz="1600" b="1" dirty="0"/>
              <a:t>Assessment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2860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371600" y="3962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718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581400" y="2362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57600" y="3505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056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62600" y="5257800"/>
            <a:ext cx="1676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229600" y="4343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05200" y="2362200"/>
            <a:ext cx="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24800" y="48768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248400" y="24384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9200" y="4760893"/>
            <a:ext cx="2133600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Job Analysis</a:t>
            </a:r>
          </a:p>
        </p:txBody>
      </p:sp>
      <p:sp>
        <p:nvSpPr>
          <p:cNvPr id="30" name="Oval 29"/>
          <p:cNvSpPr/>
          <p:nvPr/>
        </p:nvSpPr>
        <p:spPr>
          <a:xfrm>
            <a:off x="7315200" y="4724400"/>
            <a:ext cx="17526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RTW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6576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286000" y="4495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28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Eg</a:t>
            </a:r>
            <a:r>
              <a:rPr lang="en-US" dirty="0"/>
              <a:t> : FCA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Testing the patient / worker to perform a full body task in light of specific area of injury </a:t>
            </a:r>
          </a:p>
          <a:p>
            <a:r>
              <a:rPr lang="en-US" dirty="0" err="1"/>
              <a:t>Eg</a:t>
            </a:r>
            <a:r>
              <a:rPr lang="en-US" dirty="0"/>
              <a:t> : Knee flexion of 120 degree may be goal for the clinic but stepping into bus is the functional goal for the worker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4641" t="33333" r="28550" b="18750"/>
          <a:stretch>
            <a:fillRect/>
          </a:stretch>
        </p:blipFill>
        <p:spPr bwMode="auto">
          <a:xfrm>
            <a:off x="457199" y="1981200"/>
            <a:ext cx="819481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Nobel Prize - </a:t>
            </a:r>
            <a:r>
              <a:rPr lang="en-US" sz="3100" dirty="0"/>
              <a:t>Physics, Chemistry, Physiology or Medicine, Literature &amp; Peace</a:t>
            </a:r>
          </a:p>
        </p:txBody>
      </p:sp>
      <p:pic>
        <p:nvPicPr>
          <p:cNvPr id="4" name="Content Placeholder 3" descr="954180-nobel-peace-priz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93208" y="1600200"/>
            <a:ext cx="7992533" cy="4495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Academy Awards – Actors, Directors, Producers, Technicians &amp; Writers </a:t>
            </a:r>
          </a:p>
        </p:txBody>
      </p:sp>
      <p:pic>
        <p:nvPicPr>
          <p:cNvPr id="4" name="Content Placeholder 3" descr="oscar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79475" y="1704975"/>
            <a:ext cx="7620000" cy="42862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Awards for Industries? </a:t>
            </a:r>
          </a:p>
        </p:txBody>
      </p:sp>
      <p:pic>
        <p:nvPicPr>
          <p:cNvPr id="4" name="Content Placeholder 3" descr="GettyImages-1179902510-5b656042b649480fb2bdcf3c48b09fe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17625" y="1600200"/>
            <a:ext cx="6743700" cy="44958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Deming Prize by JUSE for TQM </a:t>
            </a:r>
          </a:p>
        </p:txBody>
      </p:sp>
      <p:pic>
        <p:nvPicPr>
          <p:cNvPr id="4" name="Content Placeholder 3" descr="deming-salem-landingpage-768x732-resize-768x732-a7542dd51f-ed9b17b09acc68b0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1022" y="1600200"/>
            <a:ext cx="4716905" cy="4495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Deming's 14-Point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</p:spPr>
        <p:txBody>
          <a:bodyPr>
            <a:normAutofit fontScale="25000" lnSpcReduction="2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Create a constant purpose toward improvement.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Adopt the new philosophy.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Stop depending on inspections.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Use a single supplier for any one item.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Improve constantly and forever.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en-US" sz="9600" b="1" dirty="0">
                <a:solidFill>
                  <a:srgbClr val="FF0000"/>
                </a:solidFill>
              </a:rPr>
              <a:t>Use training on the job.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en-US" sz="9600" b="1" dirty="0">
                <a:solidFill>
                  <a:srgbClr val="FF0000"/>
                </a:solidFill>
              </a:rPr>
              <a:t>Implement leadership.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en-US" sz="9600" b="1" dirty="0">
                <a:solidFill>
                  <a:srgbClr val="FF0000"/>
                </a:solidFill>
              </a:rPr>
              <a:t>Eliminate fear.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Break down barriers between departments.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Get rid of unclear slogans.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Eliminate management by objectives.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Remove barriers to pride of workmanship.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b="1" dirty="0">
                <a:solidFill>
                  <a:srgbClr val="FF0000"/>
                </a:solidFill>
              </a:rPr>
              <a:t>Implement education and self-improvement.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9600" dirty="0"/>
              <a:t>Make "transformation" everyone's job.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57400"/>
            <a:ext cx="8153400" cy="3352800"/>
          </a:xfrm>
        </p:spPr>
        <p:txBody>
          <a:bodyPr/>
          <a:lstStyle/>
          <a:p>
            <a:r>
              <a:rPr lang="en-US" dirty="0"/>
              <a:t>Multi-faceted to mirror the many aspects of worker and work site interaction </a:t>
            </a:r>
          </a:p>
          <a:p>
            <a:r>
              <a:rPr lang="en-US" dirty="0"/>
              <a:t>Proper intervention includes – Physical, educational, and emotional in both pre injury &amp; post injury</a:t>
            </a:r>
          </a:p>
          <a:p>
            <a:r>
              <a:rPr lang="en-US" dirty="0"/>
              <a:t>The Worker Care Spectrum (WCS) schematic diagram was developed in Minneapolis.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WCS provides excellent visualization of the areas covering Industrial therapy care continuum. </a:t>
            </a:r>
          </a:p>
          <a:p>
            <a:r>
              <a:rPr lang="en-US" dirty="0"/>
              <a:t>Industrial therapy involves a variety of persons and specialties working with optimal interaction to move the employer / patient rapidly towards the goal of good health</a:t>
            </a:r>
          </a:p>
          <a:p>
            <a:r>
              <a:rPr lang="en-US" dirty="0"/>
              <a:t>Industrial therapy WCS focus on both </a:t>
            </a:r>
            <a:r>
              <a:rPr lang="en-US" dirty="0">
                <a:solidFill>
                  <a:srgbClr val="C00000"/>
                </a:solidFill>
              </a:rPr>
              <a:t>TREATING DISABILITY &amp; ENHANCING ABILITY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Worker Care Spectrum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67697" y="4338935"/>
            <a:ext cx="3304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Placement &amp; Prevention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3074" y="4343400"/>
            <a:ext cx="2894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Rehabilitation &amp; RTW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397</TotalTime>
  <Words>546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WORKER CARE SPECTRUM   Dr.Doss Prakash S Professor &amp; Head Dept Of Community Pt MGM Institute Of Physiotherapy  Chh.Sambhajinagar  </vt:lpstr>
      <vt:lpstr>Nobel Prize - Physics, Chemistry, Physiology or Medicine, Literature &amp; Peace</vt:lpstr>
      <vt:lpstr>Academy Awards – Actors, Directors, Producers, Technicians &amp; Writers </vt:lpstr>
      <vt:lpstr>Any Awards for Industries? </vt:lpstr>
      <vt:lpstr>Deming Prize by JUSE for TQM </vt:lpstr>
      <vt:lpstr>Deming's 14-Point Philosophy</vt:lpstr>
      <vt:lpstr>Philosophy </vt:lpstr>
      <vt:lpstr>Slide 8</vt:lpstr>
      <vt:lpstr>Worker Care Spectrum </vt:lpstr>
      <vt:lpstr>Ability Management </vt:lpstr>
      <vt:lpstr>JOB ANALYSIS </vt:lpstr>
      <vt:lpstr>JOB PLACEMENT ASSESSMENT (JPA) </vt:lpstr>
      <vt:lpstr>Functional Capacity Assessment</vt:lpstr>
      <vt:lpstr>Four Scales to JPA</vt:lpstr>
      <vt:lpstr>Slide 15</vt:lpstr>
      <vt:lpstr>Disability Management </vt:lpstr>
      <vt:lpstr>Eg : FCA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CARE SPECTRUM  Dr. Doss prakash S assoc prof – dept of cbr MGMIOP – AURANGABAD </dc:title>
  <dc:creator>Doss Prakash</dc:creator>
  <cp:lastModifiedBy>DOSS PARKASH</cp:lastModifiedBy>
  <cp:revision>35</cp:revision>
  <dcterms:created xsi:type="dcterms:W3CDTF">2006-08-16T00:00:00Z</dcterms:created>
  <dcterms:modified xsi:type="dcterms:W3CDTF">2024-07-05T03:01:22Z</dcterms:modified>
</cp:coreProperties>
</file>